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72" r:id="rId2"/>
    <p:sldId id="273" r:id="rId3"/>
    <p:sldId id="258" r:id="rId4"/>
    <p:sldId id="278" r:id="rId5"/>
    <p:sldId id="275" r:id="rId6"/>
    <p:sldId id="276" r:id="rId7"/>
    <p:sldId id="277" r:id="rId8"/>
    <p:sldId id="280" r:id="rId9"/>
    <p:sldId id="281" r:id="rId10"/>
    <p:sldId id="282" r:id="rId11"/>
    <p:sldId id="283" r:id="rId12"/>
    <p:sldId id="285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B8C87-51C2-47B0-8FD4-8AF8A21BC4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491D6-FC31-4FAD-A83C-9F02B0EE9ACE}">
      <dgm:prSet phldrT="[Текст]" custT="1"/>
      <dgm:spPr>
        <a:solidFill>
          <a:srgbClr val="52CCC0"/>
        </a:solidFill>
      </dgm:spPr>
      <dgm:t>
        <a:bodyPr/>
        <a:lstStyle/>
        <a:p>
          <a:pPr algn="ctr"/>
          <a:r>
            <a:rPr lang="ru-RU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F3D25-B03A-4377-85D1-40CA4BA3FED3}" type="parTrans" cxnId="{CFD6307D-0885-4566-AD3D-0EA3FAB38914}">
      <dgm:prSet/>
      <dgm:spPr/>
      <dgm:t>
        <a:bodyPr/>
        <a:lstStyle/>
        <a:p>
          <a:endParaRPr lang="ru-RU"/>
        </a:p>
      </dgm:t>
    </dgm:pt>
    <dgm:pt modelId="{F15CA2CB-A578-4019-A60A-4067E7603B3E}" type="sibTrans" cxnId="{CFD6307D-0885-4566-AD3D-0EA3FAB38914}">
      <dgm:prSet/>
      <dgm:spPr/>
      <dgm:t>
        <a:bodyPr/>
        <a:lstStyle/>
        <a:p>
          <a:endParaRPr lang="ru-RU"/>
        </a:p>
      </dgm:t>
    </dgm:pt>
    <dgm:pt modelId="{4C1069E4-34E0-4A19-884F-B69508B2538F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C8AEB2F8-E280-43AF-B6C9-1BD392113F09}" type="parTrans" cxnId="{4B855E0A-94CC-4500-B778-D01A1EF8A029}">
      <dgm:prSet/>
      <dgm:spPr/>
      <dgm:t>
        <a:bodyPr/>
        <a:lstStyle/>
        <a:p>
          <a:endParaRPr lang="ru-RU"/>
        </a:p>
      </dgm:t>
    </dgm:pt>
    <dgm:pt modelId="{04E079BA-DFE9-405F-A034-CA94176410D8}" type="sibTrans" cxnId="{4B855E0A-94CC-4500-B778-D01A1EF8A029}">
      <dgm:prSet/>
      <dgm:spPr/>
      <dgm:t>
        <a:bodyPr/>
        <a:lstStyle/>
        <a:p>
          <a:endParaRPr lang="ru-RU"/>
        </a:p>
      </dgm:t>
    </dgm:pt>
    <dgm:pt modelId="{6B921E0A-ACB7-469E-8DFE-B56AD568F37D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82ACCC3C-957C-497E-8C73-6B3419AA575E}" type="parTrans" cxnId="{1CD8731E-DF8F-4B38-99A5-9BB2B46FA418}">
      <dgm:prSet/>
      <dgm:spPr/>
      <dgm:t>
        <a:bodyPr/>
        <a:lstStyle/>
        <a:p>
          <a:endParaRPr lang="ru-RU"/>
        </a:p>
      </dgm:t>
    </dgm:pt>
    <dgm:pt modelId="{9D6BF270-3AF6-40FC-8CD8-655DB6A17778}" type="sibTrans" cxnId="{1CD8731E-DF8F-4B38-99A5-9BB2B46FA418}">
      <dgm:prSet/>
      <dgm:spPr/>
      <dgm:t>
        <a:bodyPr/>
        <a:lstStyle/>
        <a:p>
          <a:endParaRPr lang="ru-RU"/>
        </a:p>
      </dgm:t>
    </dgm:pt>
    <dgm:pt modelId="{7EF84FDD-C749-4CEF-BE47-29BAC931A8C7}">
      <dgm:prSet/>
      <dgm:spPr>
        <a:solidFill>
          <a:srgbClr val="FEB0FA">
            <a:alpha val="90000"/>
          </a:srgbClr>
        </a:solidFill>
      </dgm:spPr>
      <dgm:t>
        <a:bodyPr/>
        <a:lstStyle/>
        <a:p>
          <a:r>
            <a:rPr lang="ru-RU" dirty="0" smtClean="0"/>
            <a:t>60%</a:t>
          </a:r>
          <a:endParaRPr lang="ru-RU" dirty="0"/>
        </a:p>
      </dgm:t>
    </dgm:pt>
    <dgm:pt modelId="{74792FB9-CC46-4DBD-ABFD-17694F47513C}" type="parTrans" cxnId="{9E1C936C-C022-486A-854E-FF2634154B20}">
      <dgm:prSet/>
      <dgm:spPr/>
      <dgm:t>
        <a:bodyPr/>
        <a:lstStyle/>
        <a:p>
          <a:endParaRPr lang="ru-RU"/>
        </a:p>
      </dgm:t>
    </dgm:pt>
    <dgm:pt modelId="{700836F6-D1C4-4EB8-BBA8-FC9881043098}" type="sibTrans" cxnId="{9E1C936C-C022-486A-854E-FF2634154B20}">
      <dgm:prSet/>
      <dgm:spPr/>
      <dgm:t>
        <a:bodyPr/>
        <a:lstStyle/>
        <a:p>
          <a:endParaRPr lang="ru-RU"/>
        </a:p>
      </dgm:t>
    </dgm:pt>
    <dgm:pt modelId="{E1E194AE-EA24-43A0-9851-BDC8239A95BF}" type="pres">
      <dgm:prSet presAssocID="{832B8C87-51C2-47B0-8FD4-8AF8A21BC44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6400-8F56-47F5-A05B-CACD0D930B12}" type="pres">
      <dgm:prSet presAssocID="{AC5491D6-FC31-4FAD-A83C-9F02B0EE9ACE}" presName="linNode" presStyleCnt="0"/>
      <dgm:spPr/>
    </dgm:pt>
    <dgm:pt modelId="{C09DE736-C655-4EC2-B278-CF97F0259823}" type="pres">
      <dgm:prSet presAssocID="{AC5491D6-FC31-4FAD-A83C-9F02B0EE9ACE}" presName="parentShp" presStyleLbl="node1" presStyleIdx="0" presStyleCnt="1" custScaleX="133985" custScaleY="98814" custLinFactNeighborX="-1180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1B50-B010-4910-A37C-5B4443738082}" type="pres">
      <dgm:prSet presAssocID="{AC5491D6-FC31-4FAD-A83C-9F02B0EE9ACE}" presName="childShp" presStyleLbl="bgAccFollowNode1" presStyleIdx="0" presStyleCnt="1" custLinFactNeighborX="27302" custLinFactNeighborY="1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A0F030-014A-4E36-AD68-4E58B42FD887}" type="presOf" srcId="{AC5491D6-FC31-4FAD-A83C-9F02B0EE9ACE}" destId="{C09DE736-C655-4EC2-B278-CF97F0259823}" srcOrd="0" destOrd="0" presId="urn:microsoft.com/office/officeart/2005/8/layout/vList6"/>
    <dgm:cxn modelId="{9E1C936C-C022-486A-854E-FF2634154B20}" srcId="{AC5491D6-FC31-4FAD-A83C-9F02B0EE9ACE}" destId="{7EF84FDD-C749-4CEF-BE47-29BAC931A8C7}" srcOrd="1" destOrd="0" parTransId="{74792FB9-CC46-4DBD-ABFD-17694F47513C}" sibTransId="{700836F6-D1C4-4EB8-BBA8-FC9881043098}"/>
    <dgm:cxn modelId="{CFD6307D-0885-4566-AD3D-0EA3FAB38914}" srcId="{832B8C87-51C2-47B0-8FD4-8AF8A21BC442}" destId="{AC5491D6-FC31-4FAD-A83C-9F02B0EE9ACE}" srcOrd="0" destOrd="0" parTransId="{FA1F3D25-B03A-4377-85D1-40CA4BA3FED3}" sibTransId="{F15CA2CB-A578-4019-A60A-4067E7603B3E}"/>
    <dgm:cxn modelId="{FFECD267-D6C1-4E87-AC7F-16F600C31354}" type="presOf" srcId="{7EF84FDD-C749-4CEF-BE47-29BAC931A8C7}" destId="{49221B50-B010-4910-A37C-5B4443738082}" srcOrd="0" destOrd="1" presId="urn:microsoft.com/office/officeart/2005/8/layout/vList6"/>
    <dgm:cxn modelId="{1CD8731E-DF8F-4B38-99A5-9BB2B46FA418}" srcId="{AC5491D6-FC31-4FAD-A83C-9F02B0EE9ACE}" destId="{6B921E0A-ACB7-469E-8DFE-B56AD568F37D}" srcOrd="2" destOrd="0" parTransId="{82ACCC3C-957C-497E-8C73-6B3419AA575E}" sibTransId="{9D6BF270-3AF6-40FC-8CD8-655DB6A17778}"/>
    <dgm:cxn modelId="{E4A670C4-0875-4E8E-A9A5-AAE1B54C7F1B}" type="presOf" srcId="{6B921E0A-ACB7-469E-8DFE-B56AD568F37D}" destId="{49221B50-B010-4910-A37C-5B4443738082}" srcOrd="0" destOrd="2" presId="urn:microsoft.com/office/officeart/2005/8/layout/vList6"/>
    <dgm:cxn modelId="{4B855E0A-94CC-4500-B778-D01A1EF8A029}" srcId="{AC5491D6-FC31-4FAD-A83C-9F02B0EE9ACE}" destId="{4C1069E4-34E0-4A19-884F-B69508B2538F}" srcOrd="0" destOrd="0" parTransId="{C8AEB2F8-E280-43AF-B6C9-1BD392113F09}" sibTransId="{04E079BA-DFE9-405F-A034-CA94176410D8}"/>
    <dgm:cxn modelId="{9A7C9461-A815-4301-B65B-E620F821AA19}" type="presOf" srcId="{4C1069E4-34E0-4A19-884F-B69508B2538F}" destId="{49221B50-B010-4910-A37C-5B4443738082}" srcOrd="0" destOrd="0" presId="urn:microsoft.com/office/officeart/2005/8/layout/vList6"/>
    <dgm:cxn modelId="{9A86EB02-99E6-4832-85CE-14C807321D59}" type="presOf" srcId="{832B8C87-51C2-47B0-8FD4-8AF8A21BC442}" destId="{E1E194AE-EA24-43A0-9851-BDC8239A95BF}" srcOrd="0" destOrd="0" presId="urn:microsoft.com/office/officeart/2005/8/layout/vList6"/>
    <dgm:cxn modelId="{E022555C-A890-4490-AB9A-CFC26DF826C7}" type="presParOf" srcId="{E1E194AE-EA24-43A0-9851-BDC8239A95BF}" destId="{1C356400-8F56-47F5-A05B-CACD0D930B12}" srcOrd="0" destOrd="0" presId="urn:microsoft.com/office/officeart/2005/8/layout/vList6"/>
    <dgm:cxn modelId="{94C019ED-BBA0-49AF-B9DC-A8A14B5A452E}" type="presParOf" srcId="{1C356400-8F56-47F5-A05B-CACD0D930B12}" destId="{C09DE736-C655-4EC2-B278-CF97F0259823}" srcOrd="0" destOrd="0" presId="urn:microsoft.com/office/officeart/2005/8/layout/vList6"/>
    <dgm:cxn modelId="{62331801-E244-4618-AE8B-1C1B7F168110}" type="presParOf" srcId="{1C356400-8F56-47F5-A05B-CACD0D930B12}" destId="{49221B50-B010-4910-A37C-5B4443738082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221B50-B010-4910-A37C-5B4443738082}">
      <dsp:nvSpPr>
        <dsp:cNvPr id="0" name=""/>
        <dsp:cNvSpPr/>
      </dsp:nvSpPr>
      <dsp:spPr>
        <a:xfrm>
          <a:off x="2009980" y="4821"/>
          <a:ext cx="2247818" cy="4932303"/>
        </a:xfrm>
        <a:prstGeom prst="rightArrow">
          <a:avLst>
            <a:gd name="adj1" fmla="val 75000"/>
            <a:gd name="adj2" fmla="val 50000"/>
          </a:avLst>
        </a:prstGeom>
        <a:solidFill>
          <a:srgbClr val="FEB0FA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" tIns="26035" rIns="26035" bIns="26035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60%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</dsp:txBody>
      <dsp:txXfrm>
        <a:off x="2009980" y="4821"/>
        <a:ext cx="2247818" cy="4932303"/>
      </dsp:txXfrm>
    </dsp:sp>
    <dsp:sp modelId="{C09DE736-C655-4EC2-B278-CF97F0259823}">
      <dsp:nvSpPr>
        <dsp:cNvPr id="0" name=""/>
        <dsp:cNvSpPr/>
      </dsp:nvSpPr>
      <dsp:spPr>
        <a:xfrm>
          <a:off x="0" y="20364"/>
          <a:ext cx="2007826" cy="4873806"/>
        </a:xfrm>
        <a:prstGeom prst="roundRect">
          <a:avLst/>
        </a:prstGeom>
        <a:solidFill>
          <a:srgbClr val="52CCC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0364"/>
        <a:ext cx="2007826" cy="4873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40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827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920880" cy="204578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</a:rPr>
              <a:t>Муниципальное бюджетное дошкольное образовательное 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учреждение-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детский </a:t>
            </a:r>
            <a:r>
              <a:rPr lang="ru-RU" sz="2800" dirty="0">
                <a:solidFill>
                  <a:schemeClr val="tx1"/>
                </a:solidFill>
                <a:effectLst/>
              </a:rPr>
              <a:t>сад 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«Ёлочка 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496944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Краткая презентация основной образовательной программы 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Ознакомление с основной образовательной программой дошкольного образовательного учреждения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2016 </a:t>
            </a:r>
            <a:r>
              <a:rPr lang="ru-RU" sz="2800" b="1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</a:t>
            </a:r>
            <a:r>
              <a:rPr lang="ru-RU" dirty="0" smtClean="0"/>
              <a:t>воспитание художественных способностей детей, эмоциональной отзывчивости на смысловое  восприятие </a:t>
            </a:r>
            <a:r>
              <a:rPr lang="ru-RU" dirty="0"/>
              <a:t>и </a:t>
            </a:r>
            <a:r>
              <a:rPr lang="ru-RU" dirty="0" smtClean="0"/>
              <a:t>понимание </a:t>
            </a:r>
            <a:r>
              <a:rPr lang="ru-RU" dirty="0"/>
              <a:t>произведений искусства </a:t>
            </a:r>
            <a:r>
              <a:rPr lang="ru-RU" dirty="0" smtClean="0"/>
              <a:t>( </a:t>
            </a:r>
            <a:r>
              <a:rPr lang="ru-RU" dirty="0"/>
              <a:t>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</a:t>
            </a:r>
            <a:r>
              <a:rPr lang="ru-RU" dirty="0" smtClean="0"/>
              <a:t>направленной на развитие координации и гибкости; деятельности, способствующей </a:t>
            </a:r>
            <a:r>
              <a:rPr lang="ru-RU" dirty="0"/>
              <a:t>правильному формированию опорно-двигательной системы организма, развитию равновесия, координации </a:t>
            </a:r>
            <a:r>
              <a:rPr lang="ru-RU" dirty="0" smtClean="0"/>
              <a:t>движений, </a:t>
            </a:r>
            <a:r>
              <a:rPr lang="ru-RU" dirty="0"/>
              <a:t>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</a:t>
            </a:r>
            <a:r>
              <a:rPr lang="ru-RU" dirty="0" smtClean="0"/>
              <a:t> </a:t>
            </a:r>
            <a:r>
              <a:rPr lang="ru-RU" dirty="0"/>
              <a:t>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549275"/>
            <a:ext cx="8208912" cy="5327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dirty="0"/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МБДОУ </a:t>
            </a:r>
            <a:r>
              <a:rPr lang="ru-RU" sz="1800" dirty="0" smtClean="0"/>
              <a:t>–детский сад «Ёлочка » </a:t>
            </a:r>
            <a:r>
              <a:rPr lang="ru-RU" sz="1800" dirty="0"/>
              <a:t>одной 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</a:t>
            </a:r>
            <a:r>
              <a:rPr lang="ru-RU" sz="1800" dirty="0" smtClean="0"/>
              <a:t>. 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900" dirty="0" smtClean="0"/>
              <a:t>Открытость МБДОУ для семьи</a:t>
            </a:r>
          </a:p>
          <a:p>
            <a:r>
              <a:rPr lang="ru-RU" sz="1900" dirty="0" smtClean="0"/>
              <a:t>Сотрудничество педагогов и родителей в воспитании детей </a:t>
            </a:r>
          </a:p>
          <a:p>
            <a:r>
              <a:rPr lang="ru-RU" sz="1900" dirty="0" smtClean="0"/>
              <a:t>Создание единой развивающей среды, обеспечивающей одинаковые подходы к развитию ребенка в семье и детском саду</a:t>
            </a:r>
            <a:endParaRPr lang="ru-RU" sz="1900" dirty="0"/>
          </a:p>
        </p:txBody>
      </p:sp>
    </p:spTree>
    <p:extLst>
      <p:ext uri="{BB962C8B-B14F-4D97-AF65-F5344CB8AC3E}">
        <p14:creationId xmlns="" xmlns:p14="http://schemas.microsoft.com/office/powerpoint/2010/main" val="3051651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548680"/>
            <a:ext cx="8208912" cy="560764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smtClean="0"/>
              <a:t>Условия реализации Программы должны обеспечивать полноценное развитие личности во всех основных образовательных областях, через:</a:t>
            </a:r>
            <a:endParaRPr lang="ru-RU" sz="2400" b="1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714348" y="2786058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 rot="1337172"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 rot="21370204">
            <a:off x="3694168" y="3923300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 rot="1412722">
            <a:off x="5368653" y="3581123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2500306"/>
            <a:ext cx="164307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● ●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○</a:t>
            </a:r>
          </a:p>
          <a:p>
            <a:pPr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 rot="11956245">
            <a:off x="6572264" y="3500438"/>
            <a:ext cx="714380" cy="142876"/>
          </a:xfrm>
          <a:prstGeom prst="arc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401" y="1700808"/>
            <a:ext cx="7864652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что </a:t>
            </a:r>
            <a:endParaRPr lang="ru-RU" sz="8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 нами!</a:t>
            </a:r>
          </a:p>
        </p:txBody>
      </p:sp>
    </p:spTree>
    <p:extLst>
      <p:ext uri="{BB962C8B-B14F-4D97-AF65-F5344CB8AC3E}">
        <p14:creationId xmlns="" xmlns:p14="http://schemas.microsoft.com/office/powerpoint/2010/main" val="2586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dirty="0" smtClean="0"/>
              <a:t>С </a:t>
            </a:r>
            <a:r>
              <a:rPr lang="ru-RU" dirty="0"/>
              <a:t>понятием образовательная программа и для чего она </a:t>
            </a:r>
            <a:r>
              <a:rPr lang="ru-RU" dirty="0" smtClean="0"/>
              <a:t>необходима</a:t>
            </a:r>
          </a:p>
          <a:p>
            <a:r>
              <a:rPr lang="ru-RU" dirty="0" smtClean="0"/>
              <a:t>Моделью образовательной программы.</a:t>
            </a:r>
          </a:p>
          <a:p>
            <a:r>
              <a:rPr lang="ru-RU" dirty="0" smtClean="0"/>
              <a:t>Основными направлениями развития детей и образовательными областями. </a:t>
            </a:r>
            <a:endParaRPr lang="ru-RU" dirty="0"/>
          </a:p>
          <a:p>
            <a:r>
              <a:rPr lang="ru-RU" smtClean="0"/>
              <a:t>Формами </a:t>
            </a:r>
            <a:r>
              <a:rPr lang="ru-RU" dirty="0"/>
              <a:t>взаимодействия педагогического коллектива с </a:t>
            </a:r>
            <a:r>
              <a:rPr lang="ru-RU" dirty="0" smtClean="0"/>
              <a:t>семьями детей.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395288" y="3370352"/>
            <a:ext cx="8137152" cy="300028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</a:rPr>
              <a:t>Программа разрабатывается,  утверждается</a:t>
            </a:r>
            <a:r>
              <a:rPr lang="en-US" alt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</a:rPr>
              <a:t>и реализуется в дошкольном образовательном учреждении: </a:t>
            </a: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 соответствии </a:t>
            </a:r>
            <a:r>
              <a:rPr lang="ru-RU" altLang="ru-RU" sz="2400" b="1" i="1" dirty="0" smtClean="0">
                <a:cs typeface="Times New Roman" pitchFamily="18" charset="0"/>
              </a:rPr>
              <a:t>с федеральным государственным образовательным стандартом дошкольного образования</a:t>
            </a:r>
            <a:endParaRPr lang="ru-RU" altLang="ru-RU" sz="2400" b="1" dirty="0" smtClean="0">
              <a:cs typeface="Times New Roman" pitchFamily="18" charset="0"/>
            </a:endParaRP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с учетом соответствующей </a:t>
            </a:r>
            <a:r>
              <a:rPr lang="ru-RU" altLang="ru-RU" sz="2400" b="1" i="1" dirty="0" smtClean="0">
                <a:cs typeface="Times New Roman" pitchFamily="18" charset="0"/>
              </a:rPr>
              <a:t>примерной основной образовательной программы дошкольного образования</a:t>
            </a:r>
            <a:endParaRPr lang="ru-RU" altLang="ru-RU" sz="24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692696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Основная общеобразовательная программа</a:t>
            </a:r>
          </a:p>
          <a:p>
            <a:pPr algn="ctr"/>
            <a:r>
              <a:rPr lang="ru-RU" sz="2400" b="1" dirty="0"/>
              <a:t> это нормативно-управленческий документ дошкольного учреждения, характеризующий специфику содержания образования, особенности организации </a:t>
            </a:r>
            <a:r>
              <a:rPr lang="ru-RU" sz="2400" b="1" dirty="0" err="1"/>
              <a:t>воспитательно</a:t>
            </a:r>
            <a:r>
              <a:rPr lang="ru-RU" sz="2400" b="1" dirty="0"/>
              <a:t>-образовательного процесса, характер оказываемых образовательных</a:t>
            </a:r>
            <a:br>
              <a:rPr lang="ru-RU" sz="2400" b="1" dirty="0"/>
            </a:br>
            <a:r>
              <a:rPr lang="ru-RU" sz="2400" b="1" dirty="0"/>
              <a:t>и медицинских услуг</a:t>
            </a:r>
          </a:p>
        </p:txBody>
      </p:sp>
    </p:spTree>
    <p:extLst>
      <p:ext uri="{BB962C8B-B14F-4D97-AF65-F5344CB8AC3E}">
        <p14:creationId xmlns="" xmlns:p14="http://schemas.microsoft.com/office/powerpoint/2010/main" val="20175018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8"/>
            <a:ext cx="81369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Calibri"/>
              </a:rPr>
              <a:t>Образовательная программа </a:t>
            </a: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Calibri"/>
              </a:rPr>
              <a:t>Образовательная 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программа МБДОУ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-</a:t>
            </a:r>
            <a:r>
              <a:rPr lang="ru-RU" b="1" dirty="0" err="1" smtClean="0">
                <a:solidFill>
                  <a:prstClr val="black"/>
                </a:solidFill>
                <a:latin typeface="Calibri"/>
              </a:rPr>
              <a:t>д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/с «Ёлочка » разработана в соответствии с : </a:t>
            </a:r>
          </a:p>
          <a:p>
            <a:pPr algn="just"/>
            <a:endParaRPr lang="ru-RU" b="1" dirty="0">
              <a:solidFill>
                <a:prstClr val="black"/>
              </a:solidFill>
              <a:latin typeface="Calibri"/>
            </a:endParaRP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29.12.2012 № 273-ФЗ «Об образовании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Санитарно-эпидемиологическими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и нормами СанПиН 2.4.1.3049-13 «Санитарно-эпидемиологические требования к устройству,  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 г. № 26);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образовательным стандартом дошкольного образования (утвержден Приказом Министерства образования  и   науки   РФ от 17.10.2013 г.  № 1155)</a:t>
            </a:r>
          </a:p>
          <a:p>
            <a:pPr lvl="0"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30.08.2013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Уставом МБДОУ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84527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Модель образовательной программы МБДОУ 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000108"/>
            <a:ext cx="5357850" cy="2000264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142985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обеспечить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00034" y="2718519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835696" y="4075841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286380" y="4075841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22754" y="3286124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583951" y="2754798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188640"/>
            <a:ext cx="8640960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Образовательная программа ДОУ разработанная с учётом примерной общеобразовательной программы дошкольного образования «От рождения до школы» под ред. 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Н.Е. </a:t>
            </a:r>
            <a:r>
              <a:rPr lang="ru-RU" sz="2000" b="0" dirty="0" err="1">
                <a:solidFill>
                  <a:schemeClr val="tx1"/>
                </a:solidFill>
                <a:latin typeface="+mn-lt"/>
                <a:cs typeface="Times New Roman" pitchFamily="18" charset="0"/>
              </a:rPr>
              <a:t>Вераксы</a:t>
            </a:r>
            <a:r>
              <a:rPr lang="ru-RU" sz="2000" b="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, Т.С. Комаровой, М.А. 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Васильевой  состоит из двух частей:</a:t>
            </a:r>
            <a:b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617412833"/>
              </p:ext>
            </p:extLst>
          </p:nvPr>
        </p:nvGraphicFramePr>
        <p:xfrm>
          <a:off x="179512" y="1556792"/>
          <a:ext cx="4257799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 rot="10800000">
            <a:off x="3983571" y="3863394"/>
            <a:ext cx="2567941" cy="2350437"/>
            <a:chOff x="1616709" y="2586084"/>
            <a:chExt cx="2567941" cy="2350437"/>
          </a:xfrm>
        </p:grpSpPr>
        <p:sp>
          <p:nvSpPr>
            <p:cNvPr id="11" name="Стрелка вправо 10"/>
            <p:cNvSpPr/>
            <p:nvPr/>
          </p:nvSpPr>
          <p:spPr>
            <a:xfrm>
              <a:off x="1759585" y="2586084"/>
              <a:ext cx="2425065" cy="235043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2CCC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1616709" y="2879889"/>
              <a:ext cx="1543651" cy="176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t" anchorCtr="0">
              <a:noAutofit/>
            </a:bodyPr>
            <a:lstStyle/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300192" y="1916831"/>
            <a:ext cx="1973900" cy="4381455"/>
          </a:xfrm>
          <a:prstGeom prst="roundRect">
            <a:avLst>
              <a:gd name="adj" fmla="val 19392"/>
            </a:avLst>
          </a:prstGeom>
          <a:solidFill>
            <a:srgbClr val="FEB0F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5143504" y="5143512"/>
            <a:ext cx="151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40%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3004" y="1049931"/>
            <a:ext cx="2167428" cy="2781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1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Вариативная часть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Дополнительное 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образование в форме кружковой работы (по рабочей программе руководителя кружка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</a:t>
            </a: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«Готовь руку к школе»</a:t>
            </a:r>
          </a:p>
          <a:p>
            <a:pPr>
              <a:buFontTx/>
              <a:buChar char="-"/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Руководитель : </a:t>
            </a:r>
            <a:r>
              <a:rPr lang="ru-RU" sz="1200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МарковаЕ.Е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6733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программа?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ДОУ определяет 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-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социально-коммуникативному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ДОУ охватывает все основные моменты жизнедеятельности детей дошкольного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от 2 до 7 лет ,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посещают детский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сад.</a:t>
            </a:r>
            <a:endParaRPr lang="ru-RU" sz="20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</a:t>
            </a:r>
            <a:r>
              <a:rPr lang="ru-RU" dirty="0" smtClean="0"/>
              <a:t>самостоятельности; </a:t>
            </a:r>
            <a:r>
              <a:rPr lang="ru-RU" dirty="0"/>
              <a:t>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</a:t>
            </a:r>
            <a:r>
              <a:rPr lang="ru-RU" dirty="0" smtClean="0"/>
              <a:t>мышления, памяти и внимания ,любознательности </a:t>
            </a:r>
            <a:r>
              <a:rPr lang="ru-RU" dirty="0"/>
              <a:t>и познавательной </a:t>
            </a:r>
            <a:r>
              <a:rPr lang="ru-RU" dirty="0" smtClean="0"/>
              <a:t>мотивации; </a:t>
            </a:r>
            <a:r>
              <a:rPr lang="ru-RU" dirty="0"/>
              <a:t>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480</TotalTime>
  <Words>853</Words>
  <Application>Microsoft Office PowerPoint</Application>
  <PresentationFormat>Экран (4:3)</PresentationFormat>
  <Paragraphs>88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Муниципальное бюджетное дошкольное образовательное учреждение- детский сад «Ёлочка » </vt:lpstr>
      <vt:lpstr>Уважаемые родители!</vt:lpstr>
      <vt:lpstr>Слайд 3</vt:lpstr>
      <vt:lpstr>Слайд 4</vt:lpstr>
      <vt:lpstr>Слайд 5</vt:lpstr>
      <vt:lpstr>  Образовательная программа ДОУ разработанная с учётом примерной общеобразовательной программы дошкольного образования «От рождения до школы» под ред. Н.Е. Вераксы, Т.С. Комаровой, М.А. Васильевой  состоит из двух частей:   </vt:lpstr>
      <vt:lpstr>Слайд 7</vt:lpstr>
      <vt:lpstr>Образовательные области: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Образовательная программа ДОУ в соответствии с ФГОС</dc:title>
  <dc:creator>User</dc:creator>
  <cp:lastModifiedBy>3</cp:lastModifiedBy>
  <cp:revision>49</cp:revision>
  <dcterms:created xsi:type="dcterms:W3CDTF">2015-03-03T12:13:49Z</dcterms:created>
  <dcterms:modified xsi:type="dcterms:W3CDTF">2017-03-27T10:02:23Z</dcterms:modified>
</cp:coreProperties>
</file>